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3"/>
  </p:notes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6" r:id="rId17"/>
    <p:sldId id="277" r:id="rId18"/>
    <p:sldId id="278" r:id="rId19"/>
    <p:sldId id="279" r:id="rId20"/>
    <p:sldId id="280" r:id="rId21"/>
    <p:sldId id="275" r:id="rId22"/>
    <p:sldId id="272" r:id="rId23"/>
    <p:sldId id="273" r:id="rId24"/>
    <p:sldId id="274" r:id="rId25"/>
    <p:sldId id="281" r:id="rId26"/>
    <p:sldId id="282" r:id="rId27"/>
    <p:sldId id="283" r:id="rId28"/>
    <p:sldId id="284" r:id="rId29"/>
    <p:sldId id="285" r:id="rId30"/>
    <p:sldId id="286" r:id="rId31"/>
    <p:sldId id="287"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737"/>
    <p:restoredTop sz="94674"/>
  </p:normalViewPr>
  <p:slideViewPr>
    <p:cSldViewPr snapToGrid="0" snapToObjects="1">
      <p:cViewPr varScale="1">
        <p:scale>
          <a:sx n="124" d="100"/>
          <a:sy n="124" d="100"/>
        </p:scale>
        <p:origin x="36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uel Wells" userId="01ba002e-bdf3-4530-bd48-8bf0e0d069d4" providerId="ADAL" clId="{71AC187C-7833-5344-A6A6-3B5B1085EB28}"/>
    <pc:docChg chg="modSld">
      <pc:chgData name="Samuel Wells" userId="01ba002e-bdf3-4530-bd48-8bf0e0d069d4" providerId="ADAL" clId="{71AC187C-7833-5344-A6A6-3B5B1085EB28}" dt="2018-11-05T16:15:47.625" v="0" actId="20577"/>
      <pc:docMkLst>
        <pc:docMk/>
      </pc:docMkLst>
      <pc:sldChg chg="modSp">
        <pc:chgData name="Samuel Wells" userId="01ba002e-bdf3-4530-bd48-8bf0e0d069d4" providerId="ADAL" clId="{71AC187C-7833-5344-A6A6-3B5B1085EB28}" dt="2018-11-05T16:15:47.625" v="0" actId="20577"/>
        <pc:sldMkLst>
          <pc:docMk/>
          <pc:sldMk cId="76914611" sldId="256"/>
        </pc:sldMkLst>
        <pc:spChg chg="mod">
          <ac:chgData name="Samuel Wells" userId="01ba002e-bdf3-4530-bd48-8bf0e0d069d4" providerId="ADAL" clId="{71AC187C-7833-5344-A6A6-3B5B1085EB28}" dt="2018-11-05T16:15:47.625" v="0" actId="20577"/>
          <ac:spMkLst>
            <pc:docMk/>
            <pc:sldMk cId="76914611" sldId="256"/>
            <ac:spMk id="3"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media/media1.mp3>
</file>

<file path=ppt/media/media2.mp3>
</file>

<file path=ppt/media/media3.mp3>
</file>

<file path=ppt/media/media4.mp3>
</file>

<file path=ppt/media/media5.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Devanagari Sangam MN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Devanagari Sangam MN Regular" charset="0"/>
              </a:defRPr>
            </a:lvl1pPr>
          </a:lstStyle>
          <a:p>
            <a:fld id="{15025B84-0CFD-D34A-A200-48B440C36A93}" type="datetimeFigureOut">
              <a:rPr lang="en-US" smtClean="0"/>
              <a:pPr/>
              <a:t>11/5/18</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Devanagari Sangam MN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Devanagari Sangam MN Regular" charset="0"/>
              </a:defRPr>
            </a:lvl1pPr>
          </a:lstStyle>
          <a:p>
            <a:fld id="{39955F1E-698F-A543-9D15-E7FEBF1DF1C4}" type="slidenum">
              <a:rPr lang="en-US" smtClean="0"/>
              <a:pPr/>
              <a:t>‹#›</a:t>
            </a:fld>
            <a:endParaRPr lang="en-US" dirty="0"/>
          </a:p>
        </p:txBody>
      </p:sp>
    </p:spTree>
    <p:extLst>
      <p:ext uri="{BB962C8B-B14F-4D97-AF65-F5344CB8AC3E}">
        <p14:creationId xmlns:p14="http://schemas.microsoft.com/office/powerpoint/2010/main" val="801911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Devanagari Sangam MN Regular" charset="0"/>
        <a:ea typeface="+mn-ea"/>
        <a:cs typeface="+mn-cs"/>
      </a:defRPr>
    </a:lvl1pPr>
    <a:lvl2pPr marL="457200" algn="l" defTabSz="914400" rtl="0" eaLnBrk="1" latinLnBrk="0" hangingPunct="1">
      <a:defRPr sz="1200" b="0" i="0" kern="1200">
        <a:solidFill>
          <a:schemeClr val="tx1"/>
        </a:solidFill>
        <a:latin typeface="Devanagari Sangam MN Regular" charset="0"/>
        <a:ea typeface="+mn-ea"/>
        <a:cs typeface="+mn-cs"/>
      </a:defRPr>
    </a:lvl2pPr>
    <a:lvl3pPr marL="914400" algn="l" defTabSz="914400" rtl="0" eaLnBrk="1" latinLnBrk="0" hangingPunct="1">
      <a:defRPr sz="1200" b="0" i="0" kern="1200">
        <a:solidFill>
          <a:schemeClr val="tx1"/>
        </a:solidFill>
        <a:latin typeface="Devanagari Sangam MN Regular" charset="0"/>
        <a:ea typeface="+mn-ea"/>
        <a:cs typeface="+mn-cs"/>
      </a:defRPr>
    </a:lvl3pPr>
    <a:lvl4pPr marL="1371600" algn="l" defTabSz="914400" rtl="0" eaLnBrk="1" latinLnBrk="0" hangingPunct="1">
      <a:defRPr sz="1200" b="0" i="0" kern="1200">
        <a:solidFill>
          <a:schemeClr val="tx1"/>
        </a:solidFill>
        <a:latin typeface="Devanagari Sangam MN Regular" charset="0"/>
        <a:ea typeface="+mn-ea"/>
        <a:cs typeface="+mn-cs"/>
      </a:defRPr>
    </a:lvl4pPr>
    <a:lvl5pPr marL="1828800" algn="l" defTabSz="914400" rtl="0" eaLnBrk="1" latinLnBrk="0" hangingPunct="1">
      <a:defRPr sz="1200" b="0" i="0" kern="1200">
        <a:solidFill>
          <a:schemeClr val="tx1"/>
        </a:solidFill>
        <a:latin typeface="Devanagari Sangam MN Regular"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already</a:t>
            </a:r>
            <a:r>
              <a:rPr lang="en-US" baseline="0" dirty="0"/>
              <a:t> seen a bunch of 7</a:t>
            </a:r>
            <a:r>
              <a:rPr lang="en-US" baseline="30000" dirty="0"/>
              <a:t>th</a:t>
            </a:r>
            <a:r>
              <a:rPr lang="en-US" baseline="0" dirty="0"/>
              <a:t> chords, now we will look </a:t>
            </a:r>
            <a:r>
              <a:rPr lang="en-US" baseline="0" dirty="0" err="1"/>
              <a:t>closley</a:t>
            </a:r>
            <a:r>
              <a:rPr lang="en-US" baseline="0" dirty="0"/>
              <a:t> at how composers use them in tonal music. We will look at common and proper ways to handle the dissonance in the </a:t>
            </a:r>
            <a:r>
              <a:rPr lang="en-US" baseline="0" dirty="0" err="1"/>
              <a:t>seveth</a:t>
            </a:r>
            <a:r>
              <a:rPr lang="en-US" baseline="0" dirty="0"/>
              <a:t> chords.</a:t>
            </a:r>
            <a:endParaRPr lang="en-US" dirty="0"/>
          </a:p>
        </p:txBody>
      </p:sp>
      <p:sp>
        <p:nvSpPr>
          <p:cNvPr id="4" name="Slide Number Placeholder 3"/>
          <p:cNvSpPr>
            <a:spLocks noGrp="1"/>
          </p:cNvSpPr>
          <p:nvPr>
            <p:ph type="sldNum" sz="quarter" idx="10"/>
          </p:nvPr>
        </p:nvSpPr>
        <p:spPr/>
        <p:txBody>
          <a:bodyPr/>
          <a:lstStyle/>
          <a:p>
            <a:fld id="{B60CB23A-F314-4740-9794-AD604A296ED2}" type="slidenum">
              <a:rPr lang="en-US" smtClean="0"/>
              <a:t>2</a:t>
            </a:fld>
            <a:endParaRPr lang="en-US"/>
          </a:p>
        </p:txBody>
      </p:sp>
    </p:spTree>
    <p:extLst>
      <p:ext uri="{BB962C8B-B14F-4D97-AF65-F5344CB8AC3E}">
        <p14:creationId xmlns:p14="http://schemas.microsoft.com/office/powerpoint/2010/main" val="112085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979830F-727B-9045-8C43-58766151EDA0}"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9830F-727B-9045-8C43-58766151EDA0}"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9830F-727B-9045-8C43-58766151EDA0}"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9830F-727B-9045-8C43-58766151EDA0}"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79830F-727B-9045-8C43-58766151EDA0}"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79830F-727B-9045-8C43-58766151EDA0}" type="datetimeFigureOut">
              <a:rPr lang="en-US" smtClean="0"/>
              <a:t>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79830F-727B-9045-8C43-58766151EDA0}" type="datetimeFigureOut">
              <a:rPr lang="en-US" smtClean="0"/>
              <a:t>11/5/18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9830F-727B-9045-8C43-58766151EDA0}" type="datetimeFigureOut">
              <a:rPr lang="en-US" smtClean="0"/>
              <a:t>11/5/18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79830F-727B-9045-8C43-58766151EDA0}" type="datetimeFigureOut">
              <a:rPr lang="en-US" smtClean="0"/>
              <a:t>11/5/18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79830F-727B-9045-8C43-58766151EDA0}" type="datetimeFigureOut">
              <a:rPr lang="en-US" smtClean="0"/>
              <a:t>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79830F-727B-9045-8C43-58766151EDA0}" type="datetimeFigureOut">
              <a:rPr lang="en-US" smtClean="0"/>
              <a:t>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676ACB-2345-8B45-8ADD-4CBDB166596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b="0" i="0">
                <a:solidFill>
                  <a:schemeClr val="tx1">
                    <a:tint val="75000"/>
                  </a:schemeClr>
                </a:solidFill>
                <a:latin typeface="Devanagari Sangam MN Regular" charset="0"/>
              </a:defRPr>
            </a:lvl1pPr>
          </a:lstStyle>
          <a:p>
            <a:fld id="{0979830F-727B-9045-8C43-58766151EDA0}" type="datetimeFigureOut">
              <a:rPr lang="en-US" smtClean="0"/>
              <a:pPr/>
              <a:t>11/5/18</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b="0" i="0">
                <a:solidFill>
                  <a:schemeClr val="tx1">
                    <a:tint val="75000"/>
                  </a:schemeClr>
                </a:solidFill>
                <a:latin typeface="Devanagari Sangam MN Regular" charset="0"/>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b="0" i="0">
                <a:solidFill>
                  <a:schemeClr val="tx1">
                    <a:tint val="75000"/>
                  </a:schemeClr>
                </a:solidFill>
                <a:latin typeface="Devanagari Sangam MN Regular" charset="0"/>
              </a:defRPr>
            </a:lvl1pPr>
          </a:lstStyle>
          <a:p>
            <a:fld id="{F4676ACB-2345-8B45-8ADD-4CBDB166596E}" type="slidenum">
              <a:rPr lang="en-US" smtClean="0"/>
              <a:pPr/>
              <a:t>‹#›</a:t>
            </a:fld>
            <a:endParaRPr lang="en-US" dirty="0"/>
          </a:p>
        </p:txBody>
      </p:sp>
    </p:spTree>
    <p:extLst>
      <p:ext uri="{BB962C8B-B14F-4D97-AF65-F5344CB8AC3E}">
        <p14:creationId xmlns:p14="http://schemas.microsoft.com/office/powerpoint/2010/main" val="7531503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b="0" i="0" kern="1200">
          <a:solidFill>
            <a:schemeClr val="tx1"/>
          </a:solidFill>
          <a:latin typeface="Devanagari Sangam MN Regular"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Devanagari Sangam MN Regular"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Devanagari Sangam MN Regular"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Devanagari Sangam MN Regular"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Devanagari Sangam MN Regular"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Devanagari Sangam MN Regular"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3.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3.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3.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3.png"/><Relationship Id="rId5" Type="http://schemas.openxmlformats.org/officeDocument/2006/relationships/image" Target="../media/image35.pn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II</a:t>
            </a:r>
            <a:r>
              <a:rPr lang="en-US" baseline="30000" dirty="0"/>
              <a:t>7</a:t>
            </a:r>
            <a:r>
              <a:rPr lang="en-US" dirty="0"/>
              <a:t> &amp; VII</a:t>
            </a:r>
            <a:r>
              <a:rPr lang="en-US" baseline="30000" dirty="0"/>
              <a:t>7 </a:t>
            </a:r>
            <a:r>
              <a:rPr lang="en-US" dirty="0"/>
              <a:t>Chords</a:t>
            </a:r>
          </a:p>
        </p:txBody>
      </p:sp>
      <p:sp>
        <p:nvSpPr>
          <p:cNvPr id="3" name="Subtitle 2"/>
          <p:cNvSpPr>
            <a:spLocks noGrp="1"/>
          </p:cNvSpPr>
          <p:nvPr>
            <p:ph type="subTitle" idx="1"/>
          </p:nvPr>
        </p:nvSpPr>
        <p:spPr/>
        <p:txBody>
          <a:bodyPr/>
          <a:lstStyle/>
          <a:p>
            <a:r>
              <a:rPr lang="en-US" dirty="0"/>
              <a:t>MUS 213</a:t>
            </a:r>
          </a:p>
        </p:txBody>
      </p:sp>
    </p:spTree>
    <p:extLst>
      <p:ext uri="{BB962C8B-B14F-4D97-AF65-F5344CB8AC3E}">
        <p14:creationId xmlns:p14="http://schemas.microsoft.com/office/powerpoint/2010/main" val="76914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50" y="777112"/>
            <a:ext cx="8189594" cy="6252977"/>
          </a:xfrm>
        </p:spPr>
      </p:pic>
    </p:spTree>
    <p:extLst>
      <p:ext uri="{BB962C8B-B14F-4D97-AF65-F5344CB8AC3E}">
        <p14:creationId xmlns:p14="http://schemas.microsoft.com/office/powerpoint/2010/main" val="482731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6158" y="655192"/>
            <a:ext cx="8666872" cy="6379659"/>
          </a:xfrm>
        </p:spPr>
      </p:pic>
    </p:spTree>
    <p:extLst>
      <p:ext uri="{BB962C8B-B14F-4D97-AF65-F5344CB8AC3E}">
        <p14:creationId xmlns:p14="http://schemas.microsoft.com/office/powerpoint/2010/main" val="76866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Haydn, Piano Sonata in e minor, Hob. XVI: 47, </a:t>
            </a:r>
            <a:r>
              <a:rPr lang="en-US" dirty="0" err="1"/>
              <a:t>mvt</a:t>
            </a:r>
            <a:r>
              <a:rPr lang="en-US" dirty="0"/>
              <a:t>. 1, mm. 9-12</a:t>
            </a: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65354" y="4048315"/>
            <a:ext cx="8978646" cy="2809685"/>
          </a:xfrm>
        </p:spPr>
      </p:pic>
      <p:pic>
        <p:nvPicPr>
          <p:cNvPr id="5" name="Hayd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05838" y="1833563"/>
            <a:ext cx="812800" cy="812800"/>
          </a:xfrm>
          <a:prstGeom prst="rect">
            <a:avLst/>
          </a:prstGeom>
        </p:spPr>
      </p:pic>
    </p:spTree>
    <p:extLst>
      <p:ext uri="{BB962C8B-B14F-4D97-AF65-F5344CB8AC3E}">
        <p14:creationId xmlns:p14="http://schemas.microsoft.com/office/powerpoint/2010/main" val="19966240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98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281050"/>
          </a:xfrm>
        </p:spPr>
        <p:txBody>
          <a:bodyPr>
            <a:normAutofit fontScale="90000"/>
          </a:bodyPr>
          <a:lstStyle/>
          <a:p>
            <a:r>
              <a:rPr lang="en-US" sz="2400" dirty="0"/>
              <a:t>Bruch, Scottish Fantasy, op. 46, </a:t>
            </a:r>
            <a:r>
              <a:rPr lang="en-US" sz="2400" dirty="0" err="1"/>
              <a:t>mvt</a:t>
            </a:r>
            <a:r>
              <a:rPr lang="en-US" sz="2400" dirty="0"/>
              <a:t>. 3, mm. 9-12</a:t>
            </a: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81785" y="711040"/>
            <a:ext cx="8133565" cy="6146960"/>
          </a:xfrm>
        </p:spPr>
      </p:pic>
      <p:pic>
        <p:nvPicPr>
          <p:cNvPr id="5" name="Bruch">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43380" y="-101760"/>
            <a:ext cx="812800" cy="812800"/>
          </a:xfrm>
          <a:prstGeom prst="rect">
            <a:avLst/>
          </a:prstGeom>
        </p:spPr>
      </p:pic>
    </p:spTree>
    <p:extLst>
      <p:ext uri="{BB962C8B-B14F-4D97-AF65-F5344CB8AC3E}">
        <p14:creationId xmlns:p14="http://schemas.microsoft.com/office/powerpoint/2010/main" val="6804697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88"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463930"/>
          </a:xfrm>
        </p:spPr>
        <p:txBody>
          <a:bodyPr>
            <a:normAutofit fontScale="90000"/>
          </a:bodyPr>
          <a:lstStyle/>
          <a:p>
            <a:r>
              <a:rPr lang="en-US" sz="2400" dirty="0"/>
              <a:t>Brahms, </a:t>
            </a:r>
            <a:r>
              <a:rPr lang="en-US" sz="2400" dirty="0" err="1"/>
              <a:t>Zigeunerlieder</a:t>
            </a:r>
            <a:r>
              <a:rPr lang="en-US" sz="2400" dirty="0"/>
              <a:t>, op. 103 no. 5 (“</a:t>
            </a:r>
            <a:r>
              <a:rPr lang="en-US" sz="2400" dirty="0" err="1"/>
              <a:t>Brauner</a:t>
            </a:r>
            <a:r>
              <a:rPr lang="en-US" sz="2400" dirty="0"/>
              <a:t> </a:t>
            </a:r>
            <a:r>
              <a:rPr lang="en-US" sz="2400" dirty="0" err="1"/>
              <a:t>Bursche</a:t>
            </a:r>
            <a:r>
              <a:rPr lang="en-US" sz="2400" dirty="0"/>
              <a:t>”), mm. 18-21	</a:t>
            </a: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4529" y="1914055"/>
            <a:ext cx="8774942" cy="4943945"/>
          </a:xfrm>
        </p:spPr>
      </p:pic>
      <p:pic>
        <p:nvPicPr>
          <p:cNvPr id="5" name="Brahm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667623" y="597092"/>
            <a:ext cx="812800" cy="812800"/>
          </a:xfrm>
          <a:prstGeom prst="rect">
            <a:avLst/>
          </a:prstGeom>
        </p:spPr>
      </p:pic>
    </p:spTree>
    <p:extLst>
      <p:ext uri="{BB962C8B-B14F-4D97-AF65-F5344CB8AC3E}">
        <p14:creationId xmlns:p14="http://schemas.microsoft.com/office/powerpoint/2010/main" val="95703276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38"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6913" y="923416"/>
            <a:ext cx="4133649" cy="5397501"/>
          </a:xfrm>
          <a:prstGeom prst="rect">
            <a:avLst/>
          </a:prstGeom>
        </p:spPr>
      </p:pic>
      <p:sp>
        <p:nvSpPr>
          <p:cNvPr id="2" name="Title 1"/>
          <p:cNvSpPr>
            <a:spLocks noGrp="1"/>
          </p:cNvSpPr>
          <p:nvPr>
            <p:ph type="title"/>
          </p:nvPr>
        </p:nvSpPr>
        <p:spPr/>
        <p:txBody>
          <a:bodyPr/>
          <a:lstStyle/>
          <a:p>
            <a:pPr algn="ctr"/>
            <a:r>
              <a:rPr lang="en-US" dirty="0"/>
              <a:t>vii</a:t>
            </a:r>
            <a:r>
              <a:rPr lang="en-US" baseline="30000" dirty="0"/>
              <a:t>ø7</a:t>
            </a:r>
            <a:r>
              <a:rPr lang="en-US" dirty="0"/>
              <a:t> in Major</a:t>
            </a:r>
          </a:p>
        </p:txBody>
      </p:sp>
      <p:sp>
        <p:nvSpPr>
          <p:cNvPr id="3" name="Content Placeholder 2"/>
          <p:cNvSpPr>
            <a:spLocks noGrp="1"/>
          </p:cNvSpPr>
          <p:nvPr>
            <p:ph idx="1"/>
          </p:nvPr>
        </p:nvSpPr>
        <p:spPr>
          <a:xfrm>
            <a:off x="628650" y="1825624"/>
            <a:ext cx="4772406" cy="4776881"/>
          </a:xfrm>
        </p:spPr>
        <p:txBody>
          <a:bodyPr/>
          <a:lstStyle/>
          <a:p>
            <a:r>
              <a:rPr lang="en-US" dirty="0"/>
              <a:t>The diatonic seventh chord on the leading tone in major is half-diminished.</a:t>
            </a:r>
          </a:p>
          <a:p>
            <a:pPr lvl="1"/>
            <a:r>
              <a:rPr lang="en-US" dirty="0"/>
              <a:t>Like the </a:t>
            </a:r>
            <a:r>
              <a:rPr lang="en-US" dirty="0" err="1"/>
              <a:t>vii</a:t>
            </a:r>
            <a:r>
              <a:rPr lang="en-US" baseline="30000" dirty="0" err="1"/>
              <a:t>o</a:t>
            </a:r>
            <a:r>
              <a:rPr lang="en-US" dirty="0"/>
              <a:t> triad, the vii</a:t>
            </a:r>
            <a:r>
              <a:rPr lang="en-US" baseline="30000" dirty="0"/>
              <a:t>ø7</a:t>
            </a:r>
            <a:r>
              <a:rPr lang="en-US" dirty="0"/>
              <a:t> has a dominant function.</a:t>
            </a:r>
          </a:p>
          <a:p>
            <a:r>
              <a:rPr lang="en-US" dirty="0"/>
              <a:t>Typically resolves to the tonic</a:t>
            </a:r>
          </a:p>
          <a:p>
            <a:pPr lvl="1"/>
            <a:r>
              <a:rPr lang="en-US" dirty="0"/>
              <a:t>Can also resolve to V</a:t>
            </a:r>
            <a:r>
              <a:rPr lang="en-US" baseline="30000" dirty="0"/>
              <a:t>7</a:t>
            </a:r>
            <a:r>
              <a:rPr lang="en-US" dirty="0"/>
              <a:t>, by moving a single note (^6, the seventh of vii</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6636" y="2109215"/>
            <a:ext cx="1737730" cy="792481"/>
          </a:xfrm>
          <a:prstGeom prst="rect">
            <a:avLst/>
          </a:prstGeom>
        </p:spPr>
      </p:pic>
    </p:spTree>
    <p:extLst>
      <p:ext uri="{BB962C8B-B14F-4D97-AF65-F5344CB8AC3E}">
        <p14:creationId xmlns:p14="http://schemas.microsoft.com/office/powerpoint/2010/main" val="1233805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0" presetClass="path" presetSubtype="0" repeatCount="4000" accel="50000" decel="50000" fill="hold" nodeType="clickEffect">
                                  <p:stCondLst>
                                    <p:cond delay="0"/>
                                  </p:stCondLst>
                                  <p:childTnLst>
                                    <p:animMotion origin="layout" path="M -5.55556E-7 -4.81481E-6 L 0.00087 0.02014 " pathEditMode="relative" rAng="0" ptsTypes="AA">
                                      <p:cBhvr>
                                        <p:cTn id="28" dur="2000" fill="hold"/>
                                        <p:tgtEl>
                                          <p:spTgt spid="5"/>
                                        </p:tgtEl>
                                        <p:attrNameLst>
                                          <p:attrName>ppt_x</p:attrName>
                                          <p:attrName>ppt_y</p:attrName>
                                        </p:attrNameLst>
                                      </p:cBhvr>
                                      <p:rCtr x="17" y="101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2054" y="2587752"/>
            <a:ext cx="6911202" cy="4123944"/>
          </a:xfrm>
          <a:prstGeom prst="rect">
            <a:avLst/>
          </a:prstGeom>
        </p:spPr>
      </p:pic>
    </p:spTree>
    <p:extLst>
      <p:ext uri="{BB962C8B-B14F-4D97-AF65-F5344CB8AC3E}">
        <p14:creationId xmlns:p14="http://schemas.microsoft.com/office/powerpoint/2010/main" val="11027525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89888" y="2939663"/>
            <a:ext cx="6192773" cy="3918337"/>
          </a:xfrm>
        </p:spPr>
      </p:pic>
    </p:spTree>
    <p:extLst>
      <p:ext uri="{BB962C8B-B14F-4D97-AF65-F5344CB8AC3E}">
        <p14:creationId xmlns:p14="http://schemas.microsoft.com/office/powerpoint/2010/main" val="666820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2121" y="2506662"/>
            <a:ext cx="5459757" cy="4351338"/>
          </a:xfrm>
        </p:spPr>
      </p:pic>
    </p:spTree>
    <p:extLst>
      <p:ext uri="{BB962C8B-B14F-4D97-AF65-F5344CB8AC3E}">
        <p14:creationId xmlns:p14="http://schemas.microsoft.com/office/powerpoint/2010/main" val="16847423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98051" y="2054224"/>
            <a:ext cx="4257029" cy="4903757"/>
          </a:xfrm>
        </p:spPr>
      </p:pic>
    </p:spTree>
    <p:extLst>
      <p:ext uri="{BB962C8B-B14F-4D97-AF65-F5344CB8AC3E}">
        <p14:creationId xmlns:p14="http://schemas.microsoft.com/office/powerpoint/2010/main" val="893614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805" y="2237776"/>
            <a:ext cx="7274103" cy="2365283"/>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05516" y="4411676"/>
            <a:ext cx="5232682" cy="1339820"/>
          </a:xfrm>
          <a:prstGeom prst="rect">
            <a:avLst/>
          </a:prstGeom>
        </p:spPr>
      </p:pic>
      <p:sp>
        <p:nvSpPr>
          <p:cNvPr id="2" name="Title 1"/>
          <p:cNvSpPr>
            <a:spLocks noGrp="1"/>
          </p:cNvSpPr>
          <p:nvPr>
            <p:ph type="title"/>
          </p:nvPr>
        </p:nvSpPr>
        <p:spPr/>
        <p:txBody>
          <a:bodyPr/>
          <a:lstStyle/>
          <a:p>
            <a:r>
              <a:rPr lang="en-US" dirty="0"/>
              <a:t>Diatonic Seventh Chords</a:t>
            </a:r>
          </a:p>
        </p:txBody>
      </p:sp>
      <p:sp>
        <p:nvSpPr>
          <p:cNvPr id="3" name="Content Placeholder 2"/>
          <p:cNvSpPr>
            <a:spLocks noGrp="1"/>
          </p:cNvSpPr>
          <p:nvPr>
            <p:ph idx="1"/>
          </p:nvPr>
        </p:nvSpPr>
        <p:spPr>
          <a:xfrm>
            <a:off x="628650" y="1355074"/>
            <a:ext cx="7886700" cy="4351338"/>
          </a:xfrm>
        </p:spPr>
        <p:txBody>
          <a:bodyPr>
            <a:normAutofit/>
          </a:bodyPr>
          <a:lstStyle/>
          <a:p>
            <a:r>
              <a:rPr lang="en-US" sz="2000" dirty="0"/>
              <a:t>Any diatonic triad may appear with a 7</a:t>
            </a:r>
            <a:r>
              <a:rPr lang="en-US" sz="2000" baseline="30000" dirty="0"/>
              <a:t>th</a:t>
            </a:r>
            <a:r>
              <a:rPr lang="en-US" sz="2000" dirty="0"/>
              <a:t> added.</a:t>
            </a:r>
          </a:p>
          <a:p>
            <a:r>
              <a:rPr lang="en-US" sz="2000" dirty="0"/>
              <a:t>Quick Review:</a:t>
            </a:r>
          </a:p>
        </p:txBody>
      </p: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47777" y="5649052"/>
            <a:ext cx="5125631" cy="1332236"/>
          </a:xfrm>
          <a:prstGeom prst="rect">
            <a:avLst/>
          </a:prstGeom>
        </p:spPr>
      </p:pic>
      <p:sp>
        <p:nvSpPr>
          <p:cNvPr id="9" name="TextBox 8"/>
          <p:cNvSpPr txBox="1"/>
          <p:nvPr/>
        </p:nvSpPr>
        <p:spPr>
          <a:xfrm>
            <a:off x="1046044" y="4805061"/>
            <a:ext cx="3356514" cy="369332"/>
          </a:xfrm>
          <a:prstGeom prst="rect">
            <a:avLst/>
          </a:prstGeom>
          <a:noFill/>
        </p:spPr>
        <p:txBody>
          <a:bodyPr wrap="square" rtlCol="0">
            <a:spAutoFit/>
          </a:bodyPr>
          <a:lstStyle/>
          <a:p>
            <a:r>
              <a:rPr lang="en-US" dirty="0">
                <a:latin typeface="Devanagari Sangam MN Regular" charset="0"/>
              </a:rPr>
              <a:t>MAJOR</a:t>
            </a:r>
          </a:p>
        </p:txBody>
      </p:sp>
      <p:sp>
        <p:nvSpPr>
          <p:cNvPr id="11" name="TextBox 10"/>
          <p:cNvSpPr txBox="1"/>
          <p:nvPr/>
        </p:nvSpPr>
        <p:spPr>
          <a:xfrm>
            <a:off x="1046044" y="5864989"/>
            <a:ext cx="3356514" cy="369332"/>
          </a:xfrm>
          <a:prstGeom prst="rect">
            <a:avLst/>
          </a:prstGeom>
          <a:noFill/>
        </p:spPr>
        <p:txBody>
          <a:bodyPr wrap="square" rtlCol="0">
            <a:spAutoFit/>
          </a:bodyPr>
          <a:lstStyle/>
          <a:p>
            <a:r>
              <a:rPr lang="en-US" dirty="0">
                <a:latin typeface="Devanagari Sangam MN Regular" charset="0"/>
              </a:rPr>
              <a:t>minor</a:t>
            </a:r>
          </a:p>
        </p:txBody>
      </p:sp>
    </p:spTree>
    <p:extLst>
      <p:ext uri="{BB962C8B-B14F-4D97-AF65-F5344CB8AC3E}">
        <p14:creationId xmlns:p14="http://schemas.microsoft.com/office/powerpoint/2010/main" val="35696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3277" y="2584577"/>
            <a:ext cx="3965382" cy="4351338"/>
          </a:xfrm>
        </p:spPr>
      </p:pic>
    </p:spTree>
    <p:extLst>
      <p:ext uri="{BB962C8B-B14F-4D97-AF65-F5344CB8AC3E}">
        <p14:creationId xmlns:p14="http://schemas.microsoft.com/office/powerpoint/2010/main" val="16223630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796162"/>
          </a:xfrm>
        </p:spPr>
        <p:txBody>
          <a:bodyPr>
            <a:normAutofit/>
          </a:bodyPr>
          <a:lstStyle/>
          <a:p>
            <a:r>
              <a:rPr lang="en-US" sz="2000" dirty="0"/>
              <a:t>Beethoven, String Trio in E-flat Major, op. 3 no. 1, Finale, mm. 1-24	</a:t>
            </a:r>
            <a:br>
              <a:rPr lang="en-US" sz="2000" dirty="0"/>
            </a:br>
            <a:endParaRPr lang="en-US" sz="2000" dirty="0"/>
          </a:p>
        </p:txBody>
      </p:sp>
      <p:pic>
        <p:nvPicPr>
          <p:cNvPr id="4" name="BeetTri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424490" y="1831975"/>
            <a:ext cx="812800" cy="8128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38" y="3887724"/>
            <a:ext cx="9144000" cy="2666040"/>
          </a:xfrm>
          <a:prstGeom prst="rect">
            <a:avLst/>
          </a:prstGeom>
        </p:spPr>
      </p:pic>
    </p:spTree>
    <p:extLst>
      <p:ext uri="{BB962C8B-B14F-4D97-AF65-F5344CB8AC3E}">
        <p14:creationId xmlns:p14="http://schemas.microsoft.com/office/powerpoint/2010/main" val="13064971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84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2081" y="4356100"/>
            <a:ext cx="5080000" cy="2501900"/>
          </a:xfrm>
          <a:prstGeom prst="rect">
            <a:avLst/>
          </a:prstGeom>
        </p:spPr>
      </p:pic>
      <p:sp>
        <p:nvSpPr>
          <p:cNvPr id="2" name="Title 1"/>
          <p:cNvSpPr>
            <a:spLocks noGrp="1"/>
          </p:cNvSpPr>
          <p:nvPr>
            <p:ph type="title"/>
          </p:nvPr>
        </p:nvSpPr>
        <p:spPr/>
        <p:txBody>
          <a:bodyPr/>
          <a:lstStyle/>
          <a:p>
            <a:pPr algn="ctr"/>
            <a:r>
              <a:rPr lang="en-US" dirty="0"/>
              <a:t>vii</a:t>
            </a:r>
            <a:r>
              <a:rPr lang="en-US" baseline="30000" dirty="0"/>
              <a:t>o7</a:t>
            </a:r>
            <a:r>
              <a:rPr lang="en-US" dirty="0"/>
              <a:t> in minor</a:t>
            </a:r>
          </a:p>
        </p:txBody>
      </p:sp>
      <p:sp>
        <p:nvSpPr>
          <p:cNvPr id="3" name="Content Placeholder 2"/>
          <p:cNvSpPr>
            <a:spLocks noGrp="1"/>
          </p:cNvSpPr>
          <p:nvPr>
            <p:ph idx="1"/>
          </p:nvPr>
        </p:nvSpPr>
        <p:spPr>
          <a:xfrm>
            <a:off x="628650" y="1406183"/>
            <a:ext cx="8214408" cy="4351338"/>
          </a:xfrm>
        </p:spPr>
        <p:txBody>
          <a:bodyPr>
            <a:normAutofit/>
          </a:bodyPr>
          <a:lstStyle/>
          <a:p>
            <a:r>
              <a:rPr lang="en-US" dirty="0"/>
              <a:t>The diatonic seventh chord on the leading tone in minor is (fully) diminished.</a:t>
            </a:r>
          </a:p>
          <a:p>
            <a:pPr lvl="1"/>
            <a:r>
              <a:rPr lang="en-US" dirty="0"/>
              <a:t>The diatonic seventh chord on the subtonic (VII</a:t>
            </a:r>
            <a:r>
              <a:rPr lang="en-US" baseline="30000" dirty="0"/>
              <a:t>7</a:t>
            </a:r>
            <a:r>
              <a:rPr lang="en-US" dirty="0"/>
              <a:t>) is generally used in:</a:t>
            </a:r>
          </a:p>
          <a:p>
            <a:pPr lvl="1"/>
            <a:r>
              <a:rPr lang="en-US" dirty="0"/>
              <a:t>Sequences</a:t>
            </a:r>
          </a:p>
          <a:p>
            <a:pPr lvl="2"/>
            <a:r>
              <a:rPr lang="en-US" dirty="0"/>
              <a:t>We’ll get to that next week</a:t>
            </a:r>
          </a:p>
          <a:p>
            <a:pPr lvl="1"/>
            <a:r>
              <a:rPr lang="en-US" dirty="0"/>
              <a:t>Secondary Dominants (V</a:t>
            </a:r>
            <a:r>
              <a:rPr lang="en-US" baseline="30000" dirty="0"/>
              <a:t>7</a:t>
            </a:r>
            <a:r>
              <a:rPr lang="en-US" dirty="0"/>
              <a:t> of III)</a:t>
            </a:r>
          </a:p>
          <a:p>
            <a:pPr lvl="2"/>
            <a:r>
              <a:rPr lang="en-US" dirty="0"/>
              <a:t>We’ll get to that next semester</a:t>
            </a:r>
          </a:p>
          <a:p>
            <a:pPr lvl="1"/>
            <a:endParaRPr lang="en-US" dirty="0"/>
          </a:p>
        </p:txBody>
      </p:sp>
      <p:sp>
        <p:nvSpPr>
          <p:cNvPr id="7" name="Rectangle 6"/>
          <p:cNvSpPr/>
          <p:nvPr/>
        </p:nvSpPr>
        <p:spPr>
          <a:xfrm>
            <a:off x="4620106" y="4379250"/>
            <a:ext cx="2590921" cy="227619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549658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9" presetClass="exit" presetSubtype="0" fill="hold" grpId="0" nodeType="clickEffect">
                                  <p:stCondLst>
                                    <p:cond delay="0"/>
                                  </p:stCondLst>
                                  <p:childTnLst>
                                    <p:animEffect transition="out" filter="dissolve">
                                      <p:cBhvr>
                                        <p:cTn id="18" dur="2000"/>
                                        <p:tgtEl>
                                          <p:spTgt spid="7"/>
                                        </p:tgtEl>
                                      </p:cBhvr>
                                    </p:animEffect>
                                    <p:set>
                                      <p:cBhvr>
                                        <p:cTn id="19" dur="1" fill="hold">
                                          <p:stCondLst>
                                            <p:cond delay="1999"/>
                                          </p:stCondLst>
                                        </p:cTn>
                                        <p:tgtEl>
                                          <p:spTgt spid="7"/>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4360" y="1190101"/>
            <a:ext cx="4309640" cy="4865179"/>
          </a:xfrm>
          <a:prstGeom prst="rect">
            <a:avLst/>
          </a:prstGeom>
        </p:spPr>
      </p:pic>
      <p:sp>
        <p:nvSpPr>
          <p:cNvPr id="2" name="Title 1"/>
          <p:cNvSpPr>
            <a:spLocks noGrp="1"/>
          </p:cNvSpPr>
          <p:nvPr>
            <p:ph type="title"/>
          </p:nvPr>
        </p:nvSpPr>
        <p:spPr/>
        <p:txBody>
          <a:bodyPr/>
          <a:lstStyle/>
          <a:p>
            <a:pPr algn="ctr"/>
            <a:r>
              <a:rPr lang="en-US" dirty="0"/>
              <a:t>vii</a:t>
            </a:r>
            <a:r>
              <a:rPr lang="en-US" baseline="30000" dirty="0"/>
              <a:t>o7</a:t>
            </a:r>
            <a:r>
              <a:rPr lang="en-US" dirty="0"/>
              <a:t> in minor</a:t>
            </a:r>
          </a:p>
        </p:txBody>
      </p:sp>
      <p:sp>
        <p:nvSpPr>
          <p:cNvPr id="3" name="Content Placeholder 2"/>
          <p:cNvSpPr>
            <a:spLocks noGrp="1"/>
          </p:cNvSpPr>
          <p:nvPr>
            <p:ph idx="1"/>
          </p:nvPr>
        </p:nvSpPr>
        <p:spPr>
          <a:xfrm>
            <a:off x="628650" y="1825625"/>
            <a:ext cx="4483502" cy="5054630"/>
          </a:xfrm>
        </p:spPr>
        <p:txBody>
          <a:bodyPr>
            <a:normAutofit fontScale="92500" lnSpcReduction="10000"/>
          </a:bodyPr>
          <a:lstStyle/>
          <a:p>
            <a:r>
              <a:rPr lang="en-US" dirty="0"/>
              <a:t>The vii</a:t>
            </a:r>
            <a:r>
              <a:rPr lang="en-US" baseline="30000" dirty="0"/>
              <a:t>o7 </a:t>
            </a:r>
            <a:r>
              <a:rPr lang="en-US" dirty="0"/>
              <a:t>in minor also has a dominant function.</a:t>
            </a:r>
          </a:p>
          <a:p>
            <a:pPr lvl="1"/>
            <a:r>
              <a:rPr lang="en-US" dirty="0"/>
              <a:t>It is comprised of two </a:t>
            </a:r>
            <a:r>
              <a:rPr lang="en-US" dirty="0" err="1"/>
              <a:t>tritones</a:t>
            </a:r>
            <a:r>
              <a:rPr lang="en-US" dirty="0"/>
              <a:t>.</a:t>
            </a:r>
          </a:p>
          <a:p>
            <a:pPr lvl="1"/>
            <a:r>
              <a:rPr lang="en-US" dirty="0"/>
              <a:t>How do we resolve the </a:t>
            </a:r>
            <a:r>
              <a:rPr lang="en-US" dirty="0" err="1"/>
              <a:t>tritone</a:t>
            </a:r>
            <a:r>
              <a:rPr lang="en-US" dirty="0"/>
              <a:t> in the V</a:t>
            </a:r>
            <a:r>
              <a:rPr lang="en-US" baseline="30000" dirty="0"/>
              <a:t>7</a:t>
            </a:r>
            <a:r>
              <a:rPr lang="en-US" dirty="0"/>
              <a:t> chord when:</a:t>
            </a:r>
          </a:p>
          <a:p>
            <a:pPr lvl="2"/>
            <a:r>
              <a:rPr lang="en-US" dirty="0"/>
              <a:t>it is a </a:t>
            </a:r>
            <a:r>
              <a:rPr lang="en-US" baseline="30000" dirty="0"/>
              <a:t>o</a:t>
            </a:r>
            <a:r>
              <a:rPr lang="en-US" dirty="0"/>
              <a:t>5</a:t>
            </a:r>
          </a:p>
          <a:p>
            <a:pPr lvl="3"/>
            <a:r>
              <a:rPr lang="en-US" dirty="0"/>
              <a:t>Resolve inward to a 3rd</a:t>
            </a:r>
          </a:p>
          <a:p>
            <a:pPr lvl="2"/>
            <a:r>
              <a:rPr lang="en-US" dirty="0"/>
              <a:t>It is a +4</a:t>
            </a:r>
          </a:p>
          <a:p>
            <a:pPr lvl="3"/>
            <a:r>
              <a:rPr lang="en-US" dirty="0"/>
              <a:t>Resolve outward to a 6th</a:t>
            </a:r>
          </a:p>
          <a:p>
            <a:r>
              <a:rPr lang="en-US" dirty="0"/>
              <a:t>Notice the this results in doubling the third of the tonic triad</a:t>
            </a:r>
          </a:p>
          <a:p>
            <a:pPr lvl="1"/>
            <a:r>
              <a:rPr lang="en-US" dirty="0"/>
              <a:t>However, it is acceptable to resolve ^2 to ^1</a:t>
            </a:r>
          </a:p>
          <a:p>
            <a:pPr lvl="2"/>
            <a:r>
              <a:rPr lang="en-US" dirty="0"/>
              <a:t>this may result in unequal 5ths </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0832" y="5355384"/>
            <a:ext cx="1443566" cy="65833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0832" y="4809745"/>
            <a:ext cx="1443566" cy="658330"/>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6657" y="1732008"/>
            <a:ext cx="1443566" cy="65833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2543" y="2243430"/>
            <a:ext cx="1443566" cy="65833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0832" y="5290849"/>
            <a:ext cx="635000" cy="78740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6610" y="4809745"/>
            <a:ext cx="1443566" cy="658330"/>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6610" y="4424235"/>
            <a:ext cx="1443566" cy="658330"/>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2615" y="2679201"/>
            <a:ext cx="1443566" cy="658330"/>
          </a:xfrm>
          <a:prstGeom prst="rect">
            <a:avLst/>
          </a:prstGeo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2615" y="2277647"/>
            <a:ext cx="1443566" cy="658330"/>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9398" y="4351846"/>
            <a:ext cx="635000" cy="787400"/>
          </a:xfrm>
          <a:prstGeom prst="rect">
            <a:avLst/>
          </a:prstGeom>
        </p:spPr>
      </p:pic>
    </p:spTree>
    <p:extLst>
      <p:ext uri="{BB962C8B-B14F-4D97-AF65-F5344CB8AC3E}">
        <p14:creationId xmlns:p14="http://schemas.microsoft.com/office/powerpoint/2010/main" val="1545994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0" presetClass="path" presetSubtype="0" repeatCount="0" accel="50000" decel="50000" fill="hold" nodeType="clickEffect">
                                  <p:stCondLst>
                                    <p:cond delay="0"/>
                                  </p:stCondLst>
                                  <p:childTnLst>
                                    <p:animMotion origin="layout" path="M -3.05556E-6 5.55112E-17 L -0.00122 -0.01505 " pathEditMode="relative" rAng="0" ptsTypes="AA">
                                      <p:cBhvr>
                                        <p:cTn id="48" dur="2000" fill="hold"/>
                                        <p:tgtEl>
                                          <p:spTgt spid="9"/>
                                        </p:tgtEl>
                                        <p:attrNameLst>
                                          <p:attrName>ppt_x</p:attrName>
                                          <p:attrName>ppt_y</p:attrName>
                                        </p:attrNameLst>
                                      </p:cBhvr>
                                      <p:rCtr x="-69" y="-764"/>
                                    </p:animMotion>
                                  </p:childTnLst>
                                </p:cTn>
                              </p:par>
                              <p:par>
                                <p:cTn id="49" presetID="0" presetClass="path" presetSubtype="0" repeatCount="0" accel="50000" decel="50000" fill="hold" nodeType="withEffect">
                                  <p:stCondLst>
                                    <p:cond delay="0"/>
                                  </p:stCondLst>
                                  <p:childTnLst>
                                    <p:animMotion origin="layout" path="M -3.33333E-6 -2.96296E-6 L 0.00052 0.0206 " pathEditMode="relative" rAng="0" ptsTypes="AA">
                                      <p:cBhvr>
                                        <p:cTn id="50" dur="2000" fill="hold"/>
                                        <p:tgtEl>
                                          <p:spTgt spid="8"/>
                                        </p:tgtEl>
                                        <p:attrNameLst>
                                          <p:attrName>ppt_x</p:attrName>
                                          <p:attrName>ppt_y</p:attrName>
                                        </p:attrNameLst>
                                      </p:cBhvr>
                                      <p:rCtr x="17" y="1019"/>
                                    </p:animMotion>
                                  </p:childTnLst>
                                </p:cTn>
                              </p:par>
                              <p:par>
                                <p:cTn id="51" presetID="0" presetClass="path" presetSubtype="0" repeatCount="0" accel="50000" decel="50000" fill="hold" nodeType="withEffect">
                                  <p:stCondLst>
                                    <p:cond delay="0"/>
                                  </p:stCondLst>
                                  <p:childTnLst>
                                    <p:animMotion origin="layout" path="M 1.94444E-6 -3.7037E-6 L -0.00018 -0.01481 " pathEditMode="relative" rAng="0" ptsTypes="AA">
                                      <p:cBhvr>
                                        <p:cTn id="52" dur="2000" fill="hold"/>
                                        <p:tgtEl>
                                          <p:spTgt spid="5"/>
                                        </p:tgtEl>
                                        <p:attrNameLst>
                                          <p:attrName>ppt_x</p:attrName>
                                          <p:attrName>ppt_y</p:attrName>
                                        </p:attrNameLst>
                                      </p:cBhvr>
                                      <p:rCtr x="-17" y="-741"/>
                                    </p:animMotion>
                                  </p:childTnLst>
                                </p:cTn>
                              </p:par>
                              <p:par>
                                <p:cTn id="53" presetID="0" presetClass="path" presetSubtype="0" repeatCount="0" accel="50000" decel="50000" fill="hold" nodeType="withEffect">
                                  <p:stCondLst>
                                    <p:cond delay="0"/>
                                  </p:stCondLst>
                                  <p:childTnLst>
                                    <p:animMotion origin="layout" path="M 0.00017 4.44444E-6 L 0.00017 0.02222 " pathEditMode="relative" rAng="0" ptsTypes="AA">
                                      <p:cBhvr>
                                        <p:cTn id="54" dur="2000" fill="hold"/>
                                        <p:tgtEl>
                                          <p:spTgt spid="6"/>
                                        </p:tgtEl>
                                        <p:attrNameLst>
                                          <p:attrName>ppt_x</p:attrName>
                                          <p:attrName>ppt_y</p:attrName>
                                        </p:attrNameLst>
                                      </p:cBhvr>
                                      <p:rCtr x="0" y="1111"/>
                                    </p:animMotion>
                                  </p:childTnLst>
                                </p:cTn>
                              </p:par>
                              <p:par>
                                <p:cTn id="55" presetID="10" presetClass="exit" presetSubtype="0" repeatCount="0" fill="hold" nodeType="withEffect">
                                  <p:stCondLst>
                                    <p:cond delay="0"/>
                                  </p:stCondLst>
                                  <p:childTnLst>
                                    <p:animEffect transition="out" filter="fade">
                                      <p:cBhvr>
                                        <p:cTn id="56" dur="500"/>
                                        <p:tgtEl>
                                          <p:spTgt spid="10"/>
                                        </p:tgtEl>
                                      </p:cBhvr>
                                    </p:animEffect>
                                    <p:set>
                                      <p:cBhvr>
                                        <p:cTn id="57" dur="1" fill="hold">
                                          <p:stCondLst>
                                            <p:cond delay="499"/>
                                          </p:stCondLst>
                                        </p:cTn>
                                        <p:tgtEl>
                                          <p:spTgt spid="10"/>
                                        </p:tgtEl>
                                        <p:attrNameLst>
                                          <p:attrName>style.visibility</p:attrName>
                                        </p:attrNameLst>
                                      </p:cBhvr>
                                      <p:to>
                                        <p:strVal val="hidden"/>
                                      </p:to>
                                    </p:se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fade">
                                      <p:cBhvr>
                                        <p:cTn id="62" dur="500"/>
                                        <p:tgtEl>
                                          <p:spTgt spid="11"/>
                                        </p:tgtEl>
                                      </p:cBhvr>
                                    </p:animEffect>
                                  </p:childTnLst>
                                </p:cTn>
                              </p:par>
                              <p:par>
                                <p:cTn id="63" presetID="10" presetClass="entr" presetSubtype="0" fill="hold" nodeType="with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fade">
                                      <p:cBhvr>
                                        <p:cTn id="65" dur="500"/>
                                        <p:tgtEl>
                                          <p:spTgt spid="12"/>
                                        </p:tgtEl>
                                      </p:cBhvr>
                                    </p:animEffect>
                                  </p:childTnLst>
                                </p:cTn>
                              </p:par>
                              <p:par>
                                <p:cTn id="66" presetID="10" presetClass="entr" presetSubtype="0" fill="hold" nodeType="withEffect">
                                  <p:stCondLst>
                                    <p:cond delay="0"/>
                                  </p:stCondLst>
                                  <p:childTnLst>
                                    <p:set>
                                      <p:cBhvr>
                                        <p:cTn id="67" dur="1" fill="hold">
                                          <p:stCondLst>
                                            <p:cond delay="0"/>
                                          </p:stCondLst>
                                        </p:cTn>
                                        <p:tgtEl>
                                          <p:spTgt spid="15"/>
                                        </p:tgtEl>
                                        <p:attrNameLst>
                                          <p:attrName>style.visibility</p:attrName>
                                        </p:attrNameLst>
                                      </p:cBhvr>
                                      <p:to>
                                        <p:strVal val="visible"/>
                                      </p:to>
                                    </p:set>
                                    <p:animEffect transition="in" filter="fade">
                                      <p:cBhvr>
                                        <p:cTn id="68" dur="500"/>
                                        <p:tgtEl>
                                          <p:spTgt spid="15"/>
                                        </p:tgtEl>
                                      </p:cBhvr>
                                    </p:animEffect>
                                  </p:childTnLst>
                                </p:cTn>
                              </p:par>
                              <p:par>
                                <p:cTn id="69" presetID="10" presetClass="entr" presetSubtype="0" fill="hold" nodeType="withEffect">
                                  <p:stCondLst>
                                    <p:cond delay="0"/>
                                  </p:stCondLst>
                                  <p:childTnLst>
                                    <p:set>
                                      <p:cBhvr>
                                        <p:cTn id="70" dur="1" fill="hold">
                                          <p:stCondLst>
                                            <p:cond delay="0"/>
                                          </p:stCondLst>
                                        </p:cTn>
                                        <p:tgtEl>
                                          <p:spTgt spid="13"/>
                                        </p:tgtEl>
                                        <p:attrNameLst>
                                          <p:attrName>style.visibility</p:attrName>
                                        </p:attrNameLst>
                                      </p:cBhvr>
                                      <p:to>
                                        <p:strVal val="visible"/>
                                      </p:to>
                                    </p:set>
                                    <p:animEffect transition="in" filter="fade">
                                      <p:cBhvr>
                                        <p:cTn id="71" dur="500"/>
                                        <p:tgtEl>
                                          <p:spTgt spid="13"/>
                                        </p:tgtEl>
                                      </p:cBhvr>
                                    </p:animEffect>
                                  </p:childTnLst>
                                </p:cTn>
                              </p:par>
                              <p:par>
                                <p:cTn id="72" presetID="10" presetClass="entr" presetSubtype="0" fill="hold" nodeType="withEffect">
                                  <p:stCondLst>
                                    <p:cond delay="0"/>
                                  </p:stCondLst>
                                  <p:childTnLst>
                                    <p:set>
                                      <p:cBhvr>
                                        <p:cTn id="73" dur="1" fill="hold">
                                          <p:stCondLst>
                                            <p:cond delay="0"/>
                                          </p:stCondLst>
                                        </p:cTn>
                                        <p:tgtEl>
                                          <p:spTgt spid="14"/>
                                        </p:tgtEl>
                                        <p:attrNameLst>
                                          <p:attrName>style.visibility</p:attrName>
                                        </p:attrNameLst>
                                      </p:cBhvr>
                                      <p:to>
                                        <p:strVal val="visible"/>
                                      </p:to>
                                    </p:set>
                                    <p:animEffect transition="in" filter="fade">
                                      <p:cBhvr>
                                        <p:cTn id="74" dur="500"/>
                                        <p:tgtEl>
                                          <p:spTgt spid="14"/>
                                        </p:tgtEl>
                                      </p:cBhvr>
                                    </p:animEffect>
                                  </p:childTnLst>
                                </p:cTn>
                              </p:par>
                            </p:childTnLst>
                          </p:cTn>
                        </p:par>
                      </p:childTnLst>
                    </p:cTn>
                  </p:par>
                  <p:par>
                    <p:cTn id="75" fill="hold">
                      <p:stCondLst>
                        <p:cond delay="indefinite"/>
                      </p:stCondLst>
                      <p:childTnLst>
                        <p:par>
                          <p:cTn id="76" fill="hold">
                            <p:stCondLst>
                              <p:cond delay="0"/>
                            </p:stCondLst>
                            <p:childTnLst>
                              <p:par>
                                <p:cTn id="77" presetID="0" presetClass="path" presetSubtype="0" accel="50000" decel="50000" fill="hold" nodeType="clickEffect">
                                  <p:stCondLst>
                                    <p:cond delay="0"/>
                                  </p:stCondLst>
                                  <p:childTnLst>
                                    <p:animMotion origin="layout" path="M -1.11111E-6 2.59259E-6 L -1.11111E-6 -0.01898 " pathEditMode="relative" rAng="0" ptsTypes="AA">
                                      <p:cBhvr>
                                        <p:cTn id="78" dur="2000" fill="hold"/>
                                        <p:tgtEl>
                                          <p:spTgt spid="14"/>
                                        </p:tgtEl>
                                        <p:attrNameLst>
                                          <p:attrName>ppt_x</p:attrName>
                                          <p:attrName>ppt_y</p:attrName>
                                        </p:attrNameLst>
                                      </p:cBhvr>
                                      <p:rCtr x="0" y="-1065"/>
                                    </p:animMotion>
                                  </p:childTnLst>
                                </p:cTn>
                              </p:par>
                              <p:par>
                                <p:cTn id="79" presetID="0" presetClass="path" presetSubtype="0" accel="50000" decel="50000" fill="hold" nodeType="withEffect">
                                  <p:stCondLst>
                                    <p:cond delay="0"/>
                                  </p:stCondLst>
                                  <p:childTnLst>
                                    <p:animMotion origin="layout" path="M -1.11111E-6 2.59259E-6 L -1.11111E-6 0.02106 " pathEditMode="relative" rAng="0" ptsTypes="AA">
                                      <p:cBhvr>
                                        <p:cTn id="80" dur="2000" fill="hold"/>
                                        <p:tgtEl>
                                          <p:spTgt spid="13"/>
                                        </p:tgtEl>
                                        <p:attrNameLst>
                                          <p:attrName>ppt_x</p:attrName>
                                          <p:attrName>ppt_y</p:attrName>
                                        </p:attrNameLst>
                                      </p:cBhvr>
                                      <p:rCtr x="0" y="1042"/>
                                    </p:animMotion>
                                  </p:childTnLst>
                                </p:cTn>
                              </p:par>
                              <p:par>
                                <p:cTn id="81" presetID="0" presetClass="path" presetSubtype="0" accel="50000" decel="50000" fill="hold" nodeType="withEffect">
                                  <p:stCondLst>
                                    <p:cond delay="0"/>
                                  </p:stCondLst>
                                  <p:childTnLst>
                                    <p:animMotion origin="layout" path="M 4.44444E-6 4.44444E-6 L -0.00139 -0.02223 " pathEditMode="relative" rAng="0" ptsTypes="AA">
                                      <p:cBhvr>
                                        <p:cTn id="82" dur="2000" fill="hold"/>
                                        <p:tgtEl>
                                          <p:spTgt spid="12"/>
                                        </p:tgtEl>
                                        <p:attrNameLst>
                                          <p:attrName>ppt_x</p:attrName>
                                          <p:attrName>ppt_y</p:attrName>
                                        </p:attrNameLst>
                                      </p:cBhvr>
                                      <p:rCtr x="-69" y="-1111"/>
                                    </p:animMotion>
                                  </p:childTnLst>
                                </p:cTn>
                              </p:par>
                              <p:par>
                                <p:cTn id="83" presetID="0" presetClass="path" presetSubtype="0" accel="50000" decel="50000" fill="hold" nodeType="withEffect">
                                  <p:stCondLst>
                                    <p:cond delay="0"/>
                                  </p:stCondLst>
                                  <p:childTnLst>
                                    <p:animMotion origin="layout" path="M 4.44444E-6 4.44444E-6 L 0.00069 0.02222 " pathEditMode="relative" rAng="0" ptsTypes="AA">
                                      <p:cBhvr>
                                        <p:cTn id="84" dur="2000" fill="hold"/>
                                        <p:tgtEl>
                                          <p:spTgt spid="11"/>
                                        </p:tgtEl>
                                        <p:attrNameLst>
                                          <p:attrName>ppt_x</p:attrName>
                                          <p:attrName>ppt_y</p:attrName>
                                        </p:attrNameLst>
                                      </p:cBhvr>
                                      <p:rCtr x="35" y="1111"/>
                                    </p:animMotion>
                                  </p:childTnLst>
                                </p:cTn>
                              </p:par>
                              <p:par>
                                <p:cTn id="85" presetID="10" presetClass="exit" presetSubtype="0" fill="hold" nodeType="withEffect">
                                  <p:stCondLst>
                                    <p:cond delay="0"/>
                                  </p:stCondLst>
                                  <p:childTnLst>
                                    <p:animEffect transition="out" filter="fade">
                                      <p:cBhvr>
                                        <p:cTn id="86" dur="500"/>
                                        <p:tgtEl>
                                          <p:spTgt spid="15"/>
                                        </p:tgtEl>
                                      </p:cBhvr>
                                    </p:animEffect>
                                    <p:set>
                                      <p:cBhvr>
                                        <p:cTn id="87" dur="1" fill="hold">
                                          <p:stCondLst>
                                            <p:cond delay="499"/>
                                          </p:stCondLst>
                                        </p:cTn>
                                        <p:tgtEl>
                                          <p:spTgt spid="15"/>
                                        </p:tgtEl>
                                        <p:attrNameLst>
                                          <p:attrName>style.visibility</p:attrName>
                                        </p:attrNameLst>
                                      </p:cBhvr>
                                      <p:to>
                                        <p:strVal val="hidden"/>
                                      </p:to>
                                    </p:set>
                                  </p:childTnLst>
                                </p:cTn>
                              </p:par>
                            </p:childTnLst>
                          </p:cTn>
                        </p:par>
                      </p:childTnLst>
                    </p:cTn>
                  </p:par>
                  <p:par>
                    <p:cTn id="88" fill="hold">
                      <p:stCondLst>
                        <p:cond delay="indefinite"/>
                      </p:stCondLst>
                      <p:childTnLst>
                        <p:par>
                          <p:cTn id="89" fill="hold">
                            <p:stCondLst>
                              <p:cond delay="0"/>
                            </p:stCondLst>
                            <p:childTnLst>
                              <p:par>
                                <p:cTn id="90" presetID="1" presetClass="entr" presetSubtype="0" fill="hold" nodeType="clickEffect">
                                  <p:stCondLst>
                                    <p:cond delay="0"/>
                                  </p:stCondLst>
                                  <p:childTnLst>
                                    <p:set>
                                      <p:cBhvr>
                                        <p:cTn id="91"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2" fill="hold">
                      <p:stCondLst>
                        <p:cond delay="indefinite"/>
                      </p:stCondLst>
                      <p:childTnLst>
                        <p:par>
                          <p:cTn id="93" fill="hold">
                            <p:stCondLst>
                              <p:cond delay="0"/>
                            </p:stCondLst>
                            <p:childTnLst>
                              <p:par>
                                <p:cTn id="94" presetID="1" presetClass="entr" presetSubtype="0" fill="hold" nodeType="clickEffect">
                                  <p:stCondLst>
                                    <p:cond delay="0"/>
                                  </p:stCondLst>
                                  <p:childTnLst>
                                    <p:set>
                                      <p:cBhvr>
                                        <p:cTn id="95"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96" fill="hold">
                      <p:stCondLst>
                        <p:cond delay="indefinite"/>
                      </p:stCondLst>
                      <p:childTnLst>
                        <p:par>
                          <p:cTn id="97" fill="hold">
                            <p:stCondLst>
                              <p:cond delay="0"/>
                            </p:stCondLst>
                            <p:childTnLst>
                              <p:par>
                                <p:cTn id="98" presetID="1" presetClass="entr" presetSubtype="0" fill="hold" nodeType="clickEffect">
                                  <p:stCondLst>
                                    <p:cond delay="0"/>
                                  </p:stCondLst>
                                  <p:childTnLst>
                                    <p:set>
                                      <p:cBhvr>
                                        <p:cTn id="99"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00" fill="hold">
                      <p:stCondLst>
                        <p:cond delay="indefinite"/>
                      </p:stCondLst>
                      <p:childTnLst>
                        <p:par>
                          <p:cTn id="101" fill="hold">
                            <p:stCondLst>
                              <p:cond delay="0"/>
                            </p:stCondLst>
                            <p:childTnLst>
                              <p:par>
                                <p:cTn id="102" presetID="0" presetClass="path" presetSubtype="0" accel="50000" decel="50000" fill="hold" nodeType="clickEffect">
                                  <p:stCondLst>
                                    <p:cond delay="0"/>
                                  </p:stCondLst>
                                  <p:childTnLst>
                                    <p:animMotion origin="layout" path="M -1.11111E-6 -0.01898 L -1.11111E-6 0.01991 " pathEditMode="relative" rAng="0" ptsTypes="AA">
                                      <p:cBhvr>
                                        <p:cTn id="103" dur="2000" fill="hold"/>
                                        <p:tgtEl>
                                          <p:spTgt spid="14"/>
                                        </p:tgtEl>
                                        <p:attrNameLst>
                                          <p:attrName>ppt_x</p:attrName>
                                          <p:attrName>ppt_y</p:attrName>
                                        </p:attrNameLst>
                                      </p:cBhvr>
                                      <p:rCtr x="0" y="203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3843237"/>
            <a:ext cx="9009126" cy="3078771"/>
          </a:xfrm>
        </p:spPr>
      </p:pic>
      <p:sp>
        <p:nvSpPr>
          <p:cNvPr id="4" name="Title 1"/>
          <p:cNvSpPr txBox="1">
            <a:spLocks/>
          </p:cNvSpPr>
          <p:nvPr/>
        </p:nvSpPr>
        <p:spPr>
          <a:xfrm>
            <a:off x="781050" y="517526"/>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Devanagari Sangam MN Regular" charset="0"/>
                <a:ea typeface="+mj-ea"/>
                <a:cs typeface="+mj-cs"/>
              </a:defRPr>
            </a:lvl1pPr>
          </a:lstStyle>
          <a:p>
            <a:pPr algn="ctr"/>
            <a:r>
              <a:rPr lang="en-US"/>
              <a:t>vii</a:t>
            </a:r>
            <a:r>
              <a:rPr lang="en-US" baseline="30000"/>
              <a:t>o7</a:t>
            </a:r>
            <a:r>
              <a:rPr lang="en-US"/>
              <a:t> in minor</a:t>
            </a:r>
            <a:endParaRPr lang="en-US" dirty="0"/>
          </a:p>
        </p:txBody>
      </p:sp>
      <p:sp>
        <p:nvSpPr>
          <p:cNvPr id="6" name="Rectangle 5"/>
          <p:cNvSpPr/>
          <p:nvPr/>
        </p:nvSpPr>
        <p:spPr>
          <a:xfrm>
            <a:off x="8055864" y="5239512"/>
            <a:ext cx="685800" cy="31089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43372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9448" y="1729400"/>
            <a:ext cx="5876023" cy="5128600"/>
          </a:xfrm>
        </p:spPr>
      </p:pic>
    </p:spTree>
    <p:extLst>
      <p:ext uri="{BB962C8B-B14F-4D97-AF65-F5344CB8AC3E}">
        <p14:creationId xmlns:p14="http://schemas.microsoft.com/office/powerpoint/2010/main" val="4553271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7385" y="1926208"/>
            <a:ext cx="5230031" cy="5079959"/>
          </a:xfrm>
        </p:spPr>
      </p:pic>
    </p:spTree>
    <p:extLst>
      <p:ext uri="{BB962C8B-B14F-4D97-AF65-F5344CB8AC3E}">
        <p14:creationId xmlns:p14="http://schemas.microsoft.com/office/powerpoint/2010/main" val="11991085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06134" y="2522829"/>
            <a:ext cx="4513538" cy="4426611"/>
          </a:xfrm>
        </p:spPr>
      </p:pic>
    </p:spTree>
    <p:extLst>
      <p:ext uri="{BB962C8B-B14F-4D97-AF65-F5344CB8AC3E}">
        <p14:creationId xmlns:p14="http://schemas.microsoft.com/office/powerpoint/2010/main" val="14310412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5844" y="2020824"/>
            <a:ext cx="4728596" cy="4937760"/>
          </a:xfrm>
        </p:spPr>
      </p:pic>
    </p:spTree>
    <p:extLst>
      <p:ext uri="{BB962C8B-B14F-4D97-AF65-F5344CB8AC3E}">
        <p14:creationId xmlns:p14="http://schemas.microsoft.com/office/powerpoint/2010/main" val="18414134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0028" y="2094920"/>
            <a:ext cx="4612212" cy="4763080"/>
          </a:xfrm>
        </p:spPr>
      </p:pic>
    </p:spTree>
    <p:extLst>
      <p:ext uri="{BB962C8B-B14F-4D97-AF65-F5344CB8AC3E}">
        <p14:creationId xmlns:p14="http://schemas.microsoft.com/office/powerpoint/2010/main" val="1248176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759627"/>
            <a:ext cx="9144000" cy="1490628"/>
          </a:xfrm>
          <a:prstGeom prst="rect">
            <a:avLst/>
          </a:prstGeom>
        </p:spPr>
      </p:pic>
      <p:sp>
        <p:nvSpPr>
          <p:cNvPr id="2" name="Title 1"/>
          <p:cNvSpPr>
            <a:spLocks noGrp="1"/>
          </p:cNvSpPr>
          <p:nvPr>
            <p:ph type="title"/>
          </p:nvPr>
        </p:nvSpPr>
        <p:spPr/>
        <p:txBody>
          <a:bodyPr/>
          <a:lstStyle/>
          <a:p>
            <a:r>
              <a:rPr lang="en-US" dirty="0"/>
              <a:t>Diatonic Seventh Chords</a:t>
            </a:r>
          </a:p>
        </p:txBody>
      </p:sp>
      <p:sp>
        <p:nvSpPr>
          <p:cNvPr id="3" name="Content Placeholder 2"/>
          <p:cNvSpPr>
            <a:spLocks noGrp="1"/>
          </p:cNvSpPr>
          <p:nvPr>
            <p:ph idx="1"/>
          </p:nvPr>
        </p:nvSpPr>
        <p:spPr>
          <a:xfrm>
            <a:off x="628650" y="1825624"/>
            <a:ext cx="7886700" cy="5032375"/>
          </a:xfrm>
        </p:spPr>
        <p:txBody>
          <a:bodyPr>
            <a:normAutofit/>
          </a:bodyPr>
          <a:lstStyle/>
          <a:p>
            <a:r>
              <a:rPr lang="en-US" sz="2400" dirty="0"/>
              <a:t>The various diatonic seventh chords do </a:t>
            </a:r>
            <a:r>
              <a:rPr lang="en-US" sz="2400" i="1" dirty="0"/>
              <a:t>not</a:t>
            </a:r>
            <a:r>
              <a:rPr lang="en-US" sz="2400" dirty="0"/>
              <a:t> occur with equal frequency.</a:t>
            </a:r>
          </a:p>
          <a:p>
            <a:pPr lvl="1"/>
            <a:r>
              <a:rPr lang="en-US" sz="2000" dirty="0"/>
              <a:t>Most seventh chords used are dominant sevenths</a:t>
            </a:r>
          </a:p>
          <a:p>
            <a:pPr lvl="2"/>
            <a:r>
              <a:rPr lang="en-US" dirty="0"/>
              <a:t>V</a:t>
            </a:r>
            <a:r>
              <a:rPr lang="en-US" baseline="30000" dirty="0"/>
              <a:t>7 </a:t>
            </a:r>
            <a:r>
              <a:rPr lang="en-US" dirty="0"/>
              <a:t>chords</a:t>
            </a:r>
            <a:endParaRPr lang="en-US" baseline="30000" dirty="0"/>
          </a:p>
          <a:p>
            <a:pPr lvl="2"/>
            <a:r>
              <a:rPr lang="en-US" dirty="0"/>
              <a:t>Secondary V</a:t>
            </a:r>
            <a:r>
              <a:rPr lang="en-US" baseline="30000" dirty="0"/>
              <a:t>7 </a:t>
            </a:r>
            <a:r>
              <a:rPr lang="en-US" dirty="0"/>
              <a:t>chords (to be discussed next semester)</a:t>
            </a:r>
          </a:p>
          <a:p>
            <a:pPr lvl="3"/>
            <a:r>
              <a:rPr lang="en-US" dirty="0"/>
              <a:t>V</a:t>
            </a:r>
            <a:r>
              <a:rPr lang="en-US" baseline="30000" dirty="0"/>
              <a:t>7 </a:t>
            </a:r>
            <a:r>
              <a:rPr lang="en-US" dirty="0"/>
              <a:t>chords from another key</a:t>
            </a:r>
          </a:p>
          <a:p>
            <a:r>
              <a:rPr lang="en-US" sz="2400" dirty="0"/>
              <a:t>In major, the most common diatonic seventh chord other than the V</a:t>
            </a:r>
            <a:r>
              <a:rPr lang="en-US" sz="2400" baseline="30000" dirty="0"/>
              <a:t>7</a:t>
            </a:r>
            <a:r>
              <a:rPr lang="en-US" sz="2400" dirty="0"/>
              <a:t> is the ii</a:t>
            </a:r>
            <a:r>
              <a:rPr lang="en-US" sz="2400" baseline="30000" dirty="0"/>
              <a:t>7</a:t>
            </a:r>
          </a:p>
          <a:p>
            <a:r>
              <a:rPr lang="en-US" sz="1600" dirty="0"/>
              <a:t>Approximate ranking by frequency of diatonic seventh chords in the major mode</a:t>
            </a:r>
          </a:p>
          <a:p>
            <a:endParaRPr lang="en-US" sz="1600" dirty="0"/>
          </a:p>
          <a:p>
            <a:endParaRPr lang="en-US" sz="1600" dirty="0"/>
          </a:p>
          <a:p>
            <a:endParaRPr lang="en-US" sz="1600" dirty="0"/>
          </a:p>
          <a:p>
            <a:r>
              <a:rPr lang="en-US" sz="1600" dirty="0"/>
              <a:t>A diagram for the minor mode would be somewhat similar to the above, but is difficult to produce due to the larger number of possible seventh chords. Let’s adapt the above diagram to minor</a:t>
            </a:r>
            <a:r>
              <a:rPr lang="is-IS" sz="1600" dirty="0"/>
              <a:t>….</a:t>
            </a:r>
            <a:endParaRPr lang="en-US" sz="1600" dirty="0"/>
          </a:p>
        </p:txBody>
      </p:sp>
    </p:spTree>
    <p:extLst>
      <p:ext uri="{BB962C8B-B14F-4D97-AF65-F5344CB8AC3E}">
        <p14:creationId xmlns:p14="http://schemas.microsoft.com/office/powerpoint/2010/main" val="1497031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82649" y="2506662"/>
            <a:ext cx="4814109" cy="4351338"/>
          </a:xfrm>
        </p:spPr>
      </p:pic>
    </p:spTree>
    <p:extLst>
      <p:ext uri="{BB962C8B-B14F-4D97-AF65-F5344CB8AC3E}">
        <p14:creationId xmlns:p14="http://schemas.microsoft.com/office/powerpoint/2010/main" val="14886086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878458"/>
          </a:xfrm>
        </p:spPr>
        <p:txBody>
          <a:bodyPr>
            <a:normAutofit fontScale="90000"/>
          </a:bodyPr>
          <a:lstStyle/>
          <a:p>
            <a:r>
              <a:rPr lang="en-US" sz="2200" dirty="0"/>
              <a:t>Mozart, Requiem, K. 626, Agnus Dei, mm. 1-6	</a:t>
            </a:r>
            <a:br>
              <a:rPr lang="en-US" dirty="0"/>
            </a:br>
            <a:endParaRPr lang="en-US"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2534" y="1953640"/>
            <a:ext cx="8462816" cy="4712335"/>
          </a:xfr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943916"/>
            <a:ext cx="8805672" cy="4914084"/>
          </a:xfrm>
          <a:prstGeom prst="rect">
            <a:avLst/>
          </a:prstGeom>
        </p:spPr>
      </p:pic>
      <p:pic>
        <p:nvPicPr>
          <p:cNvPr id="6" name="MozartReq">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662492" y="719854"/>
            <a:ext cx="812800" cy="812800"/>
          </a:xfrm>
          <a:prstGeom prst="rect">
            <a:avLst/>
          </a:prstGeom>
        </p:spPr>
      </p:pic>
    </p:spTree>
    <p:extLst>
      <p:ext uri="{BB962C8B-B14F-4D97-AF65-F5344CB8AC3E}">
        <p14:creationId xmlns:p14="http://schemas.microsoft.com/office/powerpoint/2010/main" val="861681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7773" fill="hold"/>
                                        <p:tgtEl>
                                          <p:spTgt spid="6"/>
                                        </p:tgtEl>
                                      </p:cBhvr>
                                    </p:cmd>
                                  </p:childTnLst>
                                </p:cTn>
                              </p:par>
                            </p:childTnLst>
                          </p:cTn>
                        </p:par>
                      </p:childTnLst>
                    </p:cTn>
                  </p:par>
                </p:childTnLst>
              </p:cTn>
              <p:nextCondLst>
                <p:cond evt="onClick" delay="0">
                  <p:tgtEl>
                    <p:spTgt spid="6"/>
                  </p:tgtEl>
                </p:cond>
              </p:nextCondLst>
            </p:seq>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Voice-leading &amp; 7th chords</a:t>
            </a:r>
          </a:p>
        </p:txBody>
      </p:sp>
      <p:sp>
        <p:nvSpPr>
          <p:cNvPr id="3" name="Content Placeholder 2"/>
          <p:cNvSpPr>
            <a:spLocks noGrp="1"/>
          </p:cNvSpPr>
          <p:nvPr>
            <p:ph idx="1"/>
          </p:nvPr>
        </p:nvSpPr>
        <p:spPr>
          <a:xfrm>
            <a:off x="628650" y="1825625"/>
            <a:ext cx="7886700" cy="4708740"/>
          </a:xfrm>
        </p:spPr>
        <p:txBody>
          <a:bodyPr>
            <a:normAutofit/>
          </a:bodyPr>
          <a:lstStyle/>
          <a:p>
            <a:r>
              <a:rPr lang="en-US" dirty="0"/>
              <a:t>We handle all seventh chords similarly to how we handle the V</a:t>
            </a:r>
            <a:r>
              <a:rPr lang="en-US" baseline="30000" dirty="0"/>
              <a:t>7</a:t>
            </a:r>
            <a:r>
              <a:rPr lang="en-US" dirty="0"/>
              <a:t>.</a:t>
            </a:r>
          </a:p>
          <a:p>
            <a:pPr marL="914400" lvl="1" indent="-457200">
              <a:buFont typeface="+mj-lt"/>
              <a:buAutoNum type="arabicPeriod"/>
            </a:pPr>
            <a:r>
              <a:rPr lang="en-US" dirty="0"/>
              <a:t>The 7</a:t>
            </a:r>
            <a:r>
              <a:rPr lang="en-US" baseline="30000" dirty="0"/>
              <a:t>th</a:t>
            </a:r>
            <a:r>
              <a:rPr lang="en-US" dirty="0"/>
              <a:t> of the chord almost always resolves down by step.</a:t>
            </a:r>
          </a:p>
          <a:p>
            <a:pPr marL="914400" lvl="1" indent="-457200">
              <a:buFont typeface="+mj-lt"/>
              <a:buAutoNum type="arabicPeriod"/>
            </a:pPr>
            <a:r>
              <a:rPr lang="en-US" dirty="0"/>
              <a:t>The 7th of the chord may be approached in various ways. </a:t>
            </a:r>
          </a:p>
          <a:p>
            <a:pPr lvl="2"/>
            <a:r>
              <a:rPr lang="en-US" dirty="0"/>
              <a:t>Especially common is the suspension figure, although the passing tone figure also works well. </a:t>
            </a:r>
          </a:p>
          <a:p>
            <a:pPr lvl="3"/>
            <a:r>
              <a:rPr lang="en-US" dirty="0"/>
              <a:t>Neighbor and appoggiatura figures are less common.</a:t>
            </a:r>
          </a:p>
          <a:p>
            <a:pPr marL="914400" lvl="1" indent="-457200">
              <a:buFont typeface="+mj-lt"/>
              <a:buAutoNum type="arabicPeriod"/>
            </a:pPr>
            <a:r>
              <a:rPr lang="en-US" dirty="0"/>
              <a:t>Incomplete chords must contain at least the root and the 7th.</a:t>
            </a:r>
          </a:p>
          <a:p>
            <a:pPr marL="914400" lvl="1" indent="-457200">
              <a:buFont typeface="+mj-lt"/>
              <a:buAutoNum type="arabicPeriod"/>
            </a:pPr>
            <a:r>
              <a:rPr lang="en-US" dirty="0"/>
              <a:t>Doubled tones should not be the chord 7th or the leading tone.</a:t>
            </a:r>
          </a:p>
        </p:txBody>
      </p:sp>
    </p:spTree>
    <p:extLst>
      <p:ext uri="{BB962C8B-B14F-4D97-AF65-F5344CB8AC3E}">
        <p14:creationId xmlns:p14="http://schemas.microsoft.com/office/powerpoint/2010/main" val="48150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508632"/>
            <a:ext cx="7886700" cy="5032376"/>
          </a:xfrm>
        </p:spPr>
        <p:txBody>
          <a:bodyPr>
            <a:normAutofit fontScale="92500" lnSpcReduction="10000"/>
          </a:bodyPr>
          <a:lstStyle/>
          <a:p>
            <a:r>
              <a:rPr lang="en-US" dirty="0"/>
              <a:t>The most common of non-dominant diatonic seventh chords are supertonic sevenths.</a:t>
            </a:r>
          </a:p>
          <a:p>
            <a:pPr lvl="1"/>
            <a:r>
              <a:rPr lang="en-US" dirty="0"/>
              <a:t>In major, minor seventh, </a:t>
            </a:r>
            <a:r>
              <a:rPr lang="en-US" b="1" dirty="0"/>
              <a:t>ii</a:t>
            </a:r>
            <a:r>
              <a:rPr lang="en-US" b="1" baseline="30000" dirty="0"/>
              <a:t>7</a:t>
            </a:r>
          </a:p>
          <a:p>
            <a:pPr lvl="1"/>
            <a:r>
              <a:rPr lang="en-US" dirty="0"/>
              <a:t>In minor, half-diminished seventh, </a:t>
            </a:r>
            <a:r>
              <a:rPr lang="en-US" b="1" dirty="0"/>
              <a:t>ii</a:t>
            </a:r>
            <a:r>
              <a:rPr lang="en-US" b="1" baseline="30000" dirty="0"/>
              <a:t>ø7</a:t>
            </a:r>
          </a:p>
          <a:p>
            <a:endParaRPr lang="en-US" dirty="0"/>
          </a:p>
          <a:p>
            <a:endParaRPr lang="en-US" dirty="0"/>
          </a:p>
          <a:p>
            <a:endParaRPr lang="en-US" dirty="0"/>
          </a:p>
          <a:p>
            <a:endParaRPr lang="en-US" dirty="0"/>
          </a:p>
          <a:p>
            <a:r>
              <a:rPr lang="en-US" dirty="0"/>
              <a:t>Like the supertonic triad, the supertonic seventh typically moves to V.</a:t>
            </a:r>
          </a:p>
          <a:p>
            <a:pPr lvl="1"/>
            <a:r>
              <a:rPr lang="en-US" dirty="0"/>
              <a:t>V could be delayed by a </a:t>
            </a:r>
            <a:r>
              <a:rPr lang="en-US" dirty="0" err="1"/>
              <a:t>cadential</a:t>
            </a:r>
            <a:r>
              <a:rPr lang="en-US" dirty="0"/>
              <a:t> I6/4 chord</a:t>
            </a:r>
          </a:p>
          <a:p>
            <a:pPr lvl="1"/>
            <a:r>
              <a:rPr lang="en-US" dirty="0"/>
              <a:t>V could also be represented by a viiº</a:t>
            </a:r>
            <a:r>
              <a:rPr lang="en-US" baseline="30000" dirty="0"/>
              <a:t>6 </a:t>
            </a:r>
            <a:r>
              <a:rPr lang="en-US" dirty="0"/>
              <a:t>chord</a:t>
            </a:r>
            <a:endParaRPr lang="en-US" baseline="30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9940" y="2834195"/>
            <a:ext cx="4621276" cy="1742973"/>
          </a:xfrm>
          <a:prstGeom prst="rect">
            <a:avLst/>
          </a:prstGeom>
        </p:spPr>
      </p:pic>
      <p:sp>
        <p:nvSpPr>
          <p:cNvPr id="2" name="Title 1"/>
          <p:cNvSpPr>
            <a:spLocks noGrp="1"/>
          </p:cNvSpPr>
          <p:nvPr>
            <p:ph type="title"/>
          </p:nvPr>
        </p:nvSpPr>
        <p:spPr/>
        <p:txBody>
          <a:bodyPr/>
          <a:lstStyle/>
          <a:p>
            <a:pPr algn="ctr"/>
            <a:r>
              <a:rPr lang="en-US" dirty="0"/>
              <a:t>ii</a:t>
            </a:r>
            <a:r>
              <a:rPr lang="en-US" baseline="30000" dirty="0"/>
              <a:t>7</a:t>
            </a:r>
            <a:r>
              <a:rPr lang="en-US" dirty="0"/>
              <a:t>	&amp;	ii</a:t>
            </a:r>
            <a:r>
              <a:rPr lang="en-US" baseline="30000" dirty="0"/>
              <a:t>ø7</a:t>
            </a:r>
            <a:endParaRPr lang="en-US" dirty="0"/>
          </a:p>
        </p:txBody>
      </p:sp>
    </p:spTree>
    <p:extLst>
      <p:ext uri="{BB962C8B-B14F-4D97-AF65-F5344CB8AC3E}">
        <p14:creationId xmlns:p14="http://schemas.microsoft.com/office/powerpoint/2010/main" val="1796928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6992" y="1812609"/>
            <a:ext cx="8510016" cy="6342968"/>
          </a:xfrm>
        </p:spPr>
      </p:pic>
    </p:spTree>
    <p:extLst>
      <p:ext uri="{BB962C8B-B14F-4D97-AF65-F5344CB8AC3E}">
        <p14:creationId xmlns:p14="http://schemas.microsoft.com/office/powerpoint/2010/main" val="1581383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078" y="1459040"/>
            <a:ext cx="8718385" cy="5655593"/>
          </a:xfrm>
        </p:spPr>
      </p:pic>
    </p:spTree>
    <p:extLst>
      <p:ext uri="{BB962C8B-B14F-4D97-AF65-F5344CB8AC3E}">
        <p14:creationId xmlns:p14="http://schemas.microsoft.com/office/powerpoint/2010/main" val="1424383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2336" y="1581785"/>
            <a:ext cx="8515350" cy="5897612"/>
          </a:xfrm>
        </p:spPr>
      </p:pic>
    </p:spTree>
    <p:extLst>
      <p:ext uri="{BB962C8B-B14F-4D97-AF65-F5344CB8AC3E}">
        <p14:creationId xmlns:p14="http://schemas.microsoft.com/office/powerpoint/2010/main" val="1620851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50" y="1239584"/>
            <a:ext cx="8219702" cy="5982387"/>
          </a:xfrm>
        </p:spPr>
      </p:pic>
    </p:spTree>
    <p:extLst>
      <p:ext uri="{BB962C8B-B14F-4D97-AF65-F5344CB8AC3E}">
        <p14:creationId xmlns:p14="http://schemas.microsoft.com/office/powerpoint/2010/main" val="81854364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405</TotalTime>
  <Words>595</Words>
  <Application>Microsoft Macintosh PowerPoint</Application>
  <PresentationFormat>On-screen Show (4:3)</PresentationFormat>
  <Paragraphs>69</Paragraphs>
  <Slides>31</Slides>
  <Notes>1</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Devanagari Sangam MN Regular</vt:lpstr>
      <vt:lpstr>Office Theme</vt:lpstr>
      <vt:lpstr>II7 &amp; VII7 Chords</vt:lpstr>
      <vt:lpstr>Diatonic Seventh Chords</vt:lpstr>
      <vt:lpstr>Diatonic Seventh Chords</vt:lpstr>
      <vt:lpstr>Voice-leading &amp; 7th chords</vt:lpstr>
      <vt:lpstr>ii7 &amp; iiø7</vt:lpstr>
      <vt:lpstr>PowerPoint Presentation</vt:lpstr>
      <vt:lpstr>PowerPoint Presentation</vt:lpstr>
      <vt:lpstr>PowerPoint Presentation</vt:lpstr>
      <vt:lpstr>PowerPoint Presentation</vt:lpstr>
      <vt:lpstr>PowerPoint Presentation</vt:lpstr>
      <vt:lpstr>PowerPoint Presentation</vt:lpstr>
      <vt:lpstr>Haydn, Piano Sonata in e minor, Hob. XVI: 47, mvt. 1, mm. 9-12</vt:lpstr>
      <vt:lpstr>Bruch, Scottish Fantasy, op. 46, mvt. 3, mm. 9-12</vt:lpstr>
      <vt:lpstr>Brahms, Zigeunerlieder, op. 103 no. 5 (“Brauner Bursche”), mm. 18-21 </vt:lpstr>
      <vt:lpstr>viiø7 in Major</vt:lpstr>
      <vt:lpstr>PowerPoint Presentation</vt:lpstr>
      <vt:lpstr>PowerPoint Presentation</vt:lpstr>
      <vt:lpstr>PowerPoint Presentation</vt:lpstr>
      <vt:lpstr>PowerPoint Presentation</vt:lpstr>
      <vt:lpstr>PowerPoint Presentation</vt:lpstr>
      <vt:lpstr>Beethoven, String Trio in E-flat Major, op. 3 no. 1, Finale, mm. 1-24  </vt:lpstr>
      <vt:lpstr>viio7 in minor</vt:lpstr>
      <vt:lpstr>viio7 in minor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Mozart, Requiem, K. 626, Agnus Dei, mm. 1-6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II7 &amp; VII7 Chords</dc:title>
  <dc:creator>Sam Wells</dc:creator>
  <cp:lastModifiedBy>Samuel Wells</cp:lastModifiedBy>
  <cp:revision>19</cp:revision>
  <dcterms:created xsi:type="dcterms:W3CDTF">2016-11-27T15:30:21Z</dcterms:created>
  <dcterms:modified xsi:type="dcterms:W3CDTF">2018-11-05T16:15:49Z</dcterms:modified>
</cp:coreProperties>
</file>

<file path=docProps/thumbnail.jpeg>
</file>